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media/image10.svg" ContentType="image/svg+xml"/>
  <Override PartName="/ppt/media/image12.svg" ContentType="image/svg+xml"/>
  <Override PartName="/ppt/media/image14.svg" ContentType="image/svg+xml"/>
  <Override PartName="/ppt/media/image17.svg" ContentType="image/svg+xml"/>
  <Override PartName="/ppt/media/image2.svg" ContentType="image/svg+xml"/>
  <Override PartName="/ppt/media/image20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3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handoutMasterIdLst>
    <p:handoutMasterId r:id="rId18"/>
  </p:handoutMasterIdLst>
  <p:sldIdLst>
    <p:sldId id="256" r:id="rId5"/>
    <p:sldId id="258" r:id="rId7"/>
    <p:sldId id="257" r:id="rId8"/>
    <p:sldId id="282" r:id="rId9"/>
    <p:sldId id="262" r:id="rId10"/>
    <p:sldId id="289" r:id="rId11"/>
    <p:sldId id="264" r:id="rId12"/>
    <p:sldId id="272" r:id="rId13"/>
    <p:sldId id="281" r:id="rId14"/>
    <p:sldId id="276" r:id="rId15"/>
    <p:sldId id="290" r:id="rId16"/>
    <p:sldId id="277" r:id="rId17"/>
  </p:sldIdLst>
  <p:sldSz cx="12192000" cy="6858000"/>
  <p:notesSz cx="6858000" cy="9144000"/>
  <p:embeddedFontLst>
    <p:embeddedFont>
      <p:font typeface="Montserrat Medium" panose="00000600000000000000" charset="0"/>
      <p:regular r:id="rId22"/>
    </p:embeddedFont>
    <p:embeddedFont>
      <p:font typeface="思源宋体 CN Heavy" panose="02020900000000000000" charset="-122"/>
      <p:bold r:id="rId23"/>
    </p:embeddedFont>
    <p:embeddedFont>
      <p:font typeface="仿宋" panose="02010609060101010101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27" userDrawn="1">
          <p15:clr>
            <a:srgbClr val="A4A3A4"/>
          </p15:clr>
        </p15:guide>
        <p15:guide id="3" pos="55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A8"/>
    <a:srgbClr val="FFFFFF"/>
    <a:srgbClr val="FFA7B4"/>
    <a:srgbClr val="651D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4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54" y="774"/>
      </p:cViewPr>
      <p:guideLst>
        <p:guide orient="horz" pos="2160"/>
        <p:guide pos="3727"/>
        <p:guide pos="55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3.xml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ontserrat Medium" panose="00000600000000000000" charset="0"/>
              <a:ea typeface="Montserrat Medium" panose="00000600000000000000" charset="0"/>
              <a:cs typeface="Montserrat Medium" panose="00000600000000000000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Montserrat Medium" panose="00000600000000000000" charset="0"/>
              </a:rPr>
            </a:fld>
            <a:endParaRPr lang="zh-CN" altLang="en-US">
              <a:cs typeface="Montserrat Medium" panose="00000600000000000000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ontserrat Medium" panose="00000600000000000000" charset="0"/>
              <a:ea typeface="Montserrat Medium" panose="00000600000000000000" charset="0"/>
              <a:cs typeface="Montserrat Medium" panose="00000600000000000000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Montserrat Medium" panose="00000600000000000000" charset="0"/>
              </a:rPr>
            </a:fld>
            <a:endParaRPr lang="zh-CN" altLang="en-US">
              <a:cs typeface="Montserrat Medium" panose="00000600000000000000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ontserrat Medium" panose="00000600000000000000" charset="0"/>
                <a:ea typeface="Montserrat Medium" panose="00000600000000000000" charset="0"/>
                <a:cs typeface="Montserrat Medium" panose="000006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ontserrat Medium" panose="00000600000000000000" charset="0"/>
                <a:ea typeface="Montserrat Medium" panose="00000600000000000000" charset="0"/>
                <a:cs typeface="Montserrat Medium" panose="00000600000000000000" charset="0"/>
              </a:defRPr>
            </a:lvl1pPr>
          </a:lstStyle>
          <a:p>
            <a:fld id="{A6A347D3-B814-4FEC-88E2-26CC50DDE31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ontserrat Medium" panose="00000600000000000000" charset="0"/>
                <a:ea typeface="Montserrat Medium" panose="00000600000000000000" charset="0"/>
                <a:cs typeface="Montserrat Medium" panose="000006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ontserrat Medium" panose="00000600000000000000" charset="0"/>
                <a:ea typeface="Montserrat Medium" panose="00000600000000000000" charset="0"/>
                <a:cs typeface="Montserrat Medium" panose="00000600000000000000" charset="0"/>
              </a:defRPr>
            </a:lvl1pPr>
          </a:lstStyle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 Medium" panose="00000600000000000000" charset="0"/>
        <a:ea typeface="Montserrat Medium" panose="00000600000000000000" charset="0"/>
        <a:cs typeface="Montserrat Medium" panose="00000600000000000000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 Medium" panose="00000600000000000000" charset="0"/>
        <a:ea typeface="Montserrat Medium" panose="00000600000000000000" charset="0"/>
        <a:cs typeface="Montserrat Medium" panose="00000600000000000000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 Medium" panose="00000600000000000000" charset="0"/>
        <a:ea typeface="Montserrat Medium" panose="00000600000000000000" charset="0"/>
        <a:cs typeface="Montserrat Medium" panose="00000600000000000000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 Medium" panose="00000600000000000000" charset="0"/>
        <a:ea typeface="Montserrat Medium" panose="00000600000000000000" charset="0"/>
        <a:cs typeface="Montserrat Medium" panose="00000600000000000000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 Medium" panose="00000600000000000000" charset="0"/>
        <a:ea typeface="Montserrat Medium" panose="00000600000000000000" charset="0"/>
        <a:cs typeface="Montserrat Medium" panose="00000600000000000000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VCG211199013367 VCG211199013364 VCG211199013389 VCG211199013386 VCG211199013368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BD5BED-6799-467D-B518-94FFCDB8C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svg"/><Relationship Id="rId14" Type="http://schemas.openxmlformats.org/officeDocument/2006/relationships/image" Target="../media/image3.png"/><Relationship Id="rId13" Type="http://schemas.openxmlformats.org/officeDocument/2006/relationships/image" Target="../media/image2.sv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5" Type="http://schemas.openxmlformats.org/officeDocument/2006/relationships/image" Target="../media/image4.svg"/><Relationship Id="rId14" Type="http://schemas.openxmlformats.org/officeDocument/2006/relationships/image" Target="../media/image3.png"/><Relationship Id="rId13" Type="http://schemas.openxmlformats.org/officeDocument/2006/relationships/image" Target="../media/image2.sv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5" Type="http://schemas.openxmlformats.org/officeDocument/2006/relationships/image" Target="../media/image4.svg"/><Relationship Id="rId14" Type="http://schemas.openxmlformats.org/officeDocument/2006/relationships/image" Target="../media/image3.png"/><Relationship Id="rId13" Type="http://schemas.openxmlformats.org/officeDocument/2006/relationships/image" Target="../media/image2.sv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 flipH="1"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rgbClr val="FF99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Montserrat Medium" panose="00000600000000000000" charset="0"/>
                </a:endParaRPr>
              </a:p>
            </p:txBody>
          </p:sp>
          <p:pic>
            <p:nvPicPr>
              <p:cNvPr id="11" name="图形 1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30200" y="304800"/>
              <a:ext cx="890587" cy="54360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charset="-122"/>
          <a:ea typeface="思源宋体 CN Heavy" panose="02020900000000000000" charset="-122"/>
          <a:cs typeface="Montserrat Medium" panose="000006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 flipH="1"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rgbClr val="FF99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Montserrat Medium" panose="00000600000000000000" charset="0"/>
                </a:endParaRPr>
              </a:p>
            </p:txBody>
          </p:sp>
          <p:pic>
            <p:nvPicPr>
              <p:cNvPr id="11" name="图形 1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30200" y="304800"/>
              <a:ext cx="890587" cy="54360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charset="-122"/>
          <a:ea typeface="思源宋体 CN Heavy" panose="02020900000000000000" charset="-122"/>
          <a:cs typeface="Montserrat Medium" panose="000006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fld id="{4106359D-6192-47E7-80EC-63EB786D3F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Montserrat Medium" panose="00000600000000000000" charset="0"/>
              </a:defRPr>
            </a:lvl1pPr>
          </a:lstStyle>
          <a:p>
            <a:fld id="{C2C682AD-819C-496A-95AD-875008BBEB8F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8" name="组合 7"/>
            <p:cNvGrpSpPr/>
            <p:nvPr/>
          </p:nvGrpSpPr>
          <p:grpSpPr>
            <a:xfrm flipH="1"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0" y="0"/>
                <a:ext cx="12192000" cy="6858000"/>
              </a:xfrm>
              <a:prstGeom prst="rect">
                <a:avLst/>
              </a:prstGeom>
              <a:solidFill>
                <a:srgbClr val="FF99A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Montserrat Medium" panose="00000600000000000000" charset="0"/>
                </a:endParaRPr>
              </a:p>
            </p:txBody>
          </p:sp>
          <p:pic>
            <p:nvPicPr>
              <p:cNvPr id="11" name="图形 10"/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12192000" cy="6858000"/>
              </a:xfrm>
              <a:prstGeom prst="rect">
                <a:avLst/>
              </a:prstGeom>
            </p:spPr>
          </p:pic>
        </p:grpSp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330200" y="304800"/>
              <a:ext cx="890587" cy="543605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 Heavy" panose="02020900000000000000" charset="-122"/>
          <a:ea typeface="思源宋体 CN Heavy" panose="02020900000000000000" charset="-122"/>
          <a:cs typeface="Montserrat Medium" panose="00000600000000000000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Montserrat Medium" panose="0000060000000000000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.svg"/><Relationship Id="rId7" Type="http://schemas.openxmlformats.org/officeDocument/2006/relationships/image" Target="../media/image3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Relationship Id="rId3" Type="http://schemas.openxmlformats.org/officeDocument/2006/relationships/image" Target="../media/image7.png"/><Relationship Id="rId2" Type="http://schemas.openxmlformats.org/officeDocument/2006/relationships/image" Target="../media/image6.sv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33.svg"/><Relationship Id="rId3" Type="http://schemas.openxmlformats.org/officeDocument/2006/relationships/image" Target="../media/image32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12.svg"/><Relationship Id="rId6" Type="http://schemas.openxmlformats.org/officeDocument/2006/relationships/image" Target="../media/image11.png"/><Relationship Id="rId5" Type="http://schemas.openxmlformats.org/officeDocument/2006/relationships/image" Target="../media/image36.jpeg"/><Relationship Id="rId4" Type="http://schemas.openxmlformats.org/officeDocument/2006/relationships/image" Target="../media/image33.svg"/><Relationship Id="rId3" Type="http://schemas.openxmlformats.org/officeDocument/2006/relationships/image" Target="../media/image32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svg"/><Relationship Id="rId7" Type="http://schemas.openxmlformats.org/officeDocument/2006/relationships/image" Target="../media/image11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6.svg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image" Target="../media/image14.sv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7.svg"/><Relationship Id="rId7" Type="http://schemas.openxmlformats.org/officeDocument/2006/relationships/image" Target="../media/image16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6.svg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4.sv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svg"/><Relationship Id="rId6" Type="http://schemas.openxmlformats.org/officeDocument/2006/relationships/image" Target="../media/image16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" Type="http://schemas.openxmlformats.org/officeDocument/2006/relationships/image" Target="../media/image18.jpe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image" Target="../media/image20.svg"/><Relationship Id="rId7" Type="http://schemas.openxmlformats.org/officeDocument/2006/relationships/image" Target="../media/image19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6.sv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3.jpeg"/><Relationship Id="rId10" Type="http://schemas.openxmlformats.org/officeDocument/2006/relationships/image" Target="../media/image22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7.svg"/><Relationship Id="rId3" Type="http://schemas.openxmlformats.org/officeDocument/2006/relationships/image" Target="../media/image16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25.svg"/><Relationship Id="rId7" Type="http://schemas.openxmlformats.org/officeDocument/2006/relationships/image" Target="../media/image24.png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image" Target="../media/image6.svg"/><Relationship Id="rId14" Type="http://schemas.openxmlformats.org/officeDocument/2006/relationships/notesSlide" Target="../notesSlides/notesSlide5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9.svg"/><Relationship Id="rId11" Type="http://schemas.openxmlformats.org/officeDocument/2006/relationships/image" Target="../media/image28.png"/><Relationship Id="rId10" Type="http://schemas.openxmlformats.org/officeDocument/2006/relationships/image" Target="../media/image27.sv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5.sv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tags" Target="../tags/tag2.xml"/><Relationship Id="rId4" Type="http://schemas.openxmlformats.org/officeDocument/2006/relationships/image" Target="../media/image34.jpeg"/><Relationship Id="rId3" Type="http://schemas.openxmlformats.org/officeDocument/2006/relationships/tags" Target="../tags/tag1.xml"/><Relationship Id="rId2" Type="http://schemas.openxmlformats.org/officeDocument/2006/relationships/image" Target="../media/image33.svg"/><Relationship Id="rId1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ontserrat Medium" panose="00000600000000000000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-69850" y="95885"/>
            <a:ext cx="12192000" cy="685800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77759" y="1271359"/>
            <a:ext cx="5120542" cy="5434045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3212" y="193675"/>
            <a:ext cx="485775" cy="552450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3755" y="690904"/>
            <a:ext cx="344488" cy="391771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20300" y="285621"/>
            <a:ext cx="1327945" cy="81056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188085" y="2597785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健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937760" y="4926965"/>
            <a:ext cx="2976880" cy="6902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  <a:cs typeface="Montserrat Medium" panose="00000600000000000000" charset="0"/>
              </a:rPr>
              <a:t>中班健康教育丨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pic>
        <p:nvPicPr>
          <p:cNvPr id="24" name="图形 2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3212" y="6153150"/>
            <a:ext cx="485775" cy="5524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529330" y="3622040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习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899920" y="3705860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好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691130" y="2597785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康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42765" y="2597785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用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888355" y="2640330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眼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158740" y="3705860"/>
            <a:ext cx="1075055" cy="98171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惯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1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4700" y="396240"/>
            <a:ext cx="1726565" cy="1054100"/>
          </a:xfrm>
          <a:prstGeom prst="rect">
            <a:avLst/>
          </a:prstGeom>
        </p:spPr>
      </p:pic>
      <p:sp>
        <p:nvSpPr>
          <p:cNvPr id="13" name="矩形: 圆角 12"/>
          <p:cNvSpPr/>
          <p:nvPr/>
        </p:nvSpPr>
        <p:spPr>
          <a:xfrm>
            <a:off x="2306320" y="1659890"/>
            <a:ext cx="5807075" cy="44335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cs typeface="Montserrat Medium" panose="00000600000000000000" charset="0"/>
              </a:rPr>
              <a:t>眼晴亮晶晶</a:t>
            </a:r>
            <a:endParaRPr lang="zh-CN" altLang="en-US" sz="3600" b="1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眼睛是个宝，我要保护好。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电视手机要远离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眼保健操不可少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营养均衡不挑食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早睡早起精神好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看书姿势要端正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用眼卫生很重要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cs typeface="Montserrat Medium" panose="00000600000000000000" charset="0"/>
              </a:rPr>
              <a:t>眼里亮晶晶，全家哈哈笑。</a:t>
            </a:r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59190" y="2268220"/>
            <a:ext cx="2298065" cy="36995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8255" y="739140"/>
            <a:ext cx="1861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学儿歌</a:t>
            </a:r>
            <a:endParaRPr lang="zh-CN" altLang="en-US"/>
          </a:p>
        </p:txBody>
      </p:sp>
      <p:pic>
        <p:nvPicPr>
          <p:cNvPr id="7" name="图形 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995964" flipH="1">
            <a:off x="491490" y="4587875"/>
            <a:ext cx="184975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1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71855" y="201295"/>
            <a:ext cx="2364740" cy="1443990"/>
          </a:xfrm>
          <a:prstGeom prst="rect">
            <a:avLst/>
          </a:prstGeom>
        </p:spPr>
      </p:pic>
      <p:sp>
        <p:nvSpPr>
          <p:cNvPr id="13" name="矩形: 圆角 12"/>
          <p:cNvSpPr/>
          <p:nvPr/>
        </p:nvSpPr>
        <p:spPr>
          <a:xfrm>
            <a:off x="3401060" y="396240"/>
            <a:ext cx="5176520" cy="62293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Montserrat Medium" panose="00000600000000000000" charset="0"/>
            </a:endParaRPr>
          </a:p>
        </p:txBody>
      </p:sp>
      <p:pic>
        <p:nvPicPr>
          <p:cNvPr id="3" name="图形 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13950" y="3961765"/>
            <a:ext cx="1576705" cy="25387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78255" y="739140"/>
            <a:ext cx="1861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学做眼保健操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500" y="652780"/>
            <a:ext cx="4046220" cy="5763895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995964" flipH="1">
            <a:off x="491490" y="4587875"/>
            <a:ext cx="184975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ontserrat Medium" panose="00000600000000000000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759" y="1271359"/>
            <a:ext cx="5120542" cy="5434045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12" y="193675"/>
            <a:ext cx="485775" cy="552450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55" y="690904"/>
            <a:ext cx="344488" cy="391771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20300" y="285621"/>
            <a:ext cx="1327945" cy="81056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1035843" y="2465129"/>
            <a:ext cx="1318964" cy="1318964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谢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409094" y="2465129"/>
            <a:ext cx="1318964" cy="1318964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谢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782345" y="2465129"/>
            <a:ext cx="1318964" cy="1318964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大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155596" y="2465129"/>
            <a:ext cx="1318964" cy="1318964"/>
          </a:xfrm>
          <a:prstGeom prst="ellipse">
            <a:avLst/>
          </a:prstGeom>
          <a:solidFill>
            <a:srgbClr val="FFFFFF"/>
          </a:solidFill>
          <a:ln w="28575">
            <a:solidFill>
              <a:srgbClr val="651D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家</a:t>
            </a:r>
            <a:endParaRPr lang="zh-CN" altLang="en-US" sz="66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pic>
        <p:nvPicPr>
          <p:cNvPr id="24" name="图形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12" y="6153150"/>
            <a:ext cx="485775" cy="552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ontserrat Medium" panose="00000600000000000000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7230" y="690880"/>
            <a:ext cx="2152650" cy="75501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1138" y="193675"/>
            <a:ext cx="11213305" cy="6531778"/>
            <a:chOff x="-10494962" y="193675"/>
            <a:chExt cx="11213305" cy="6531778"/>
          </a:xfrm>
        </p:grpSpPr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66688" y="193675"/>
              <a:ext cx="485775" cy="552450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3855" y="690904"/>
              <a:ext cx="344488" cy="391771"/>
            </a:xfrm>
            <a:prstGeom prst="rect">
              <a:avLst/>
            </a:prstGeom>
          </p:spPr>
        </p:pic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0494962" y="6173003"/>
              <a:ext cx="485775" cy="552450"/>
            </a:xfrm>
            <a:prstGeom prst="rect">
              <a:avLst/>
            </a:prstGeom>
          </p:spPr>
        </p:pic>
      </p:grpSp>
      <p:pic>
        <p:nvPicPr>
          <p:cNvPr id="7" name="图形 6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995964" flipH="1">
            <a:off x="491490" y="4587875"/>
            <a:ext cx="1849755" cy="1990725"/>
          </a:xfrm>
          <a:prstGeom prst="rect">
            <a:avLst/>
          </a:prstGeom>
        </p:spPr>
      </p:pic>
      <p:pic>
        <p:nvPicPr>
          <p:cNvPr id="35" name="图形 34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80930" y="5008880"/>
            <a:ext cx="2040890" cy="1655445"/>
          </a:xfrm>
          <a:prstGeom prst="rect">
            <a:avLst/>
          </a:prstGeom>
        </p:spPr>
      </p:pic>
      <p:pic>
        <p:nvPicPr>
          <p:cNvPr id="3" name="图片 2" descr="扫描文稿_00"/>
          <p:cNvPicPr>
            <a:picLocks noChangeAspect="1"/>
          </p:cNvPicPr>
          <p:nvPr/>
        </p:nvPicPr>
        <p:blipFill>
          <a:blip r:embed="rId11"/>
          <a:srcRect l="28484" t="15787" r="32942" b="60778"/>
          <a:stretch>
            <a:fillRect/>
          </a:stretch>
        </p:blipFill>
        <p:spPr>
          <a:xfrm>
            <a:off x="1291590" y="2185670"/>
            <a:ext cx="2701365" cy="2124000"/>
          </a:xfrm>
          <a:prstGeom prst="rect">
            <a:avLst/>
          </a:prstGeom>
        </p:spPr>
      </p:pic>
      <p:pic>
        <p:nvPicPr>
          <p:cNvPr id="4" name="图片 3" descr="扫描文稿_00"/>
          <p:cNvPicPr>
            <a:picLocks noChangeAspect="1"/>
          </p:cNvPicPr>
          <p:nvPr/>
        </p:nvPicPr>
        <p:blipFill>
          <a:blip r:embed="rId11"/>
          <a:srcRect l="29677" t="38713" r="32534" b="38064"/>
          <a:stretch>
            <a:fillRect/>
          </a:stretch>
        </p:blipFill>
        <p:spPr>
          <a:xfrm>
            <a:off x="4738370" y="2149475"/>
            <a:ext cx="2715994" cy="2160000"/>
          </a:xfrm>
          <a:prstGeom prst="rect">
            <a:avLst/>
          </a:prstGeom>
        </p:spPr>
      </p:pic>
      <p:pic>
        <p:nvPicPr>
          <p:cNvPr id="10" name="图片 9" descr="扫描文稿_00"/>
          <p:cNvPicPr>
            <a:picLocks noChangeAspect="1"/>
          </p:cNvPicPr>
          <p:nvPr/>
        </p:nvPicPr>
        <p:blipFill>
          <a:blip r:embed="rId11"/>
          <a:srcRect l="28484" t="61824" r="32786" b="15296"/>
          <a:stretch>
            <a:fillRect/>
          </a:stretch>
        </p:blipFill>
        <p:spPr>
          <a:xfrm>
            <a:off x="8238490" y="2149475"/>
            <a:ext cx="2825221" cy="2160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038860" y="823595"/>
            <a:ext cx="39135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找一找：</a:t>
            </a:r>
            <a:endParaRPr lang="zh-CN" altLang="en-US" sz="2800"/>
          </a:p>
          <a:p>
            <a:endParaRPr lang="zh-CN" altLang="en-US" sz="2800"/>
          </a:p>
          <a:p>
            <a:r>
              <a:rPr lang="zh-CN" altLang="en-US" sz="2400"/>
              <a:t>熊猫胖胖的朋友在哪里？</a:t>
            </a:r>
            <a:endParaRPr lang="zh-CN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ontserrat Medium" panose="00000600000000000000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7610" y="391160"/>
            <a:ext cx="1753235" cy="10706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539412" y="193675"/>
            <a:ext cx="1370806" cy="6511925"/>
            <a:chOff x="-166688" y="193675"/>
            <a:chExt cx="1370806" cy="6511925"/>
          </a:xfrm>
        </p:grpSpPr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66688" y="193675"/>
              <a:ext cx="485775" cy="552450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3855" y="690904"/>
              <a:ext cx="344488" cy="391771"/>
            </a:xfrm>
            <a:prstGeom prst="rect">
              <a:avLst/>
            </a:prstGeom>
          </p:spPr>
        </p:pic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8343" y="6153150"/>
              <a:ext cx="485775" cy="552450"/>
            </a:xfrm>
            <a:prstGeom prst="rect">
              <a:avLst/>
            </a:prstGeom>
          </p:spPr>
        </p:pic>
      </p:grpSp>
      <p:pic>
        <p:nvPicPr>
          <p:cNvPr id="3" name="图形 2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39095" y="4350385"/>
            <a:ext cx="1463040" cy="2355215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311293" y="5329255"/>
            <a:ext cx="1883188" cy="152737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541780" y="690880"/>
            <a:ext cx="35471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听一听</a:t>
            </a:r>
            <a:endParaRPr lang="zh-CN" altLang="en-US" sz="2800"/>
          </a:p>
        </p:txBody>
      </p:sp>
      <p:sp>
        <p:nvSpPr>
          <p:cNvPr id="13" name="文本框 12"/>
          <p:cNvSpPr txBox="1"/>
          <p:nvPr/>
        </p:nvSpPr>
        <p:spPr>
          <a:xfrm>
            <a:off x="1197610" y="1113790"/>
            <a:ext cx="9724390" cy="4215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/>
              <a:t>小熊猫胖眫的眼晴</a:t>
            </a:r>
            <a:endParaRPr lang="zh-CN" altLang="en-US" sz="2800" b="1"/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从前，森林里住着一只活泼可爱的熊猫，它的名字叫胖胖。胖胖特别喜欢看电视，一看就是几个小时。妈妈的手机，它也常常拿着玩，一玩就是几个小时。妈妈让它早点睡觉，它说：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不急不急，再玩儿一会儿。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爸爸让它多看书，它歪着身体躺着看。奶奶让它多吃水果多吃菜，它说：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不吃不吃，我要吃甜食。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”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它和朋友去玩耍，弄得满手都是土，用脏脏的小手揉眼睛，眼晴变红了。</a:t>
            </a:r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indent="5080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282533468"/>
                </a:ext>
              </a:extLst>
            </a:pP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咦？眼睛怎么看不清远处的东西了？这下胖胖可慌了神。妈妈带它去医院检查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河马医生给胖胖测试了视力</a:t>
            </a:r>
            <a:r>
              <a:rPr lang="en-US" altLang="zh-CN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,</a:t>
            </a:r>
            <a:r>
              <a:rPr lang="zh-CN" altLang="en-US" sz="20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原来胖胖的眼睛近视了。小朋友，你们说，亮晶晶的眼睛哪里去啦？</a:t>
            </a:r>
            <a:endParaRPr lang="zh-CN" altLang="en-US" sz="20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0690" y="612775"/>
            <a:ext cx="3041015" cy="106616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/>
          <a:stretch>
            <a:fillRect/>
          </a:stretch>
        </p:blipFill>
        <p:spPr>
          <a:xfrm>
            <a:off x="2750185" y="1406525"/>
            <a:ext cx="7075805" cy="4649470"/>
          </a:xfrm>
          <a:prstGeom prst="rect">
            <a:avLst/>
          </a:prstGeom>
        </p:spPr>
      </p:pic>
      <p:pic>
        <p:nvPicPr>
          <p:cNvPr id="45" name="图形 44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311293" y="5329255"/>
            <a:ext cx="1883188" cy="1527378"/>
          </a:xfrm>
          <a:prstGeom prst="rect">
            <a:avLst/>
          </a:prstGeom>
        </p:spPr>
      </p:pic>
      <p:pic>
        <p:nvPicPr>
          <p:cNvPr id="5" name="图形 2"/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47020" y="4502785"/>
            <a:ext cx="1463040" cy="23552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84910" y="884555"/>
            <a:ext cx="2296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蒙眼体验</a:t>
            </a:r>
            <a:endParaRPr lang="zh-CN" altLang="en-US" sz="2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169987" y="191233"/>
            <a:ext cx="3568698" cy="796138"/>
            <a:chOff x="4772821" y="1158144"/>
            <a:chExt cx="3568698" cy="796138"/>
          </a:xfrm>
        </p:grpSpPr>
        <p:sp>
          <p:nvSpPr>
            <p:cNvPr id="19" name="矩形 18"/>
            <p:cNvSpPr/>
            <p:nvPr/>
          </p:nvSpPr>
          <p:spPr>
            <a:xfrm>
              <a:off x="4772821" y="1158144"/>
              <a:ext cx="35686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  <a:cs typeface="Montserrat Medium" panose="00000600000000000000" charset="0"/>
                </a:rPr>
                <a:t>近视的危害</a:t>
              </a:r>
              <a:endParaRPr lang="zh-CN" altLang="en-US" sz="3600" dirty="0">
                <a:solidFill>
                  <a:schemeClr val="bg1"/>
                </a:solidFill>
                <a:latin typeface="+mj-ea"/>
                <a:ea typeface="+mj-ea"/>
                <a:cs typeface="Montserrat Medium" panose="00000600000000000000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772821" y="1677283"/>
              <a:ext cx="31854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+mn-ea"/>
                  <a:cs typeface="Montserrat Medium" panose="00000600000000000000" charset="0"/>
                </a:rPr>
                <a:t>Cute cartoon health theme education </a:t>
              </a:r>
              <a:endParaRPr lang="zh-CN" altLang="en-US" sz="1200" dirty="0">
                <a:cs typeface="Montserrat Medium" panose="00000600000000000000" charset="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ontserrat Medium" panose="00000600000000000000" charset="0"/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图形 1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700" y="590550"/>
            <a:ext cx="2307590" cy="1409065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539412" y="193675"/>
            <a:ext cx="1198562" cy="6531778"/>
            <a:chOff x="-166688" y="193675"/>
            <a:chExt cx="1198562" cy="6531778"/>
          </a:xfrm>
        </p:grpSpPr>
        <p:pic>
          <p:nvPicPr>
            <p:cNvPr id="23" name="图形 22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66688" y="193675"/>
              <a:ext cx="485775" cy="552450"/>
            </a:xfrm>
            <a:prstGeom prst="rect">
              <a:avLst/>
            </a:prstGeom>
          </p:spPr>
        </p:pic>
        <p:pic>
          <p:nvPicPr>
            <p:cNvPr id="25" name="图形 24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3855" y="690904"/>
              <a:ext cx="344488" cy="391771"/>
            </a:xfrm>
            <a:prstGeom prst="rect">
              <a:avLst/>
            </a:prstGeom>
          </p:spPr>
        </p:pic>
        <p:pic>
          <p:nvPicPr>
            <p:cNvPr id="26" name="图形 25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46099" y="6173003"/>
              <a:ext cx="485775" cy="552450"/>
            </a:xfrm>
            <a:prstGeom prst="rect">
              <a:avLst/>
            </a:prstGeom>
          </p:spPr>
        </p:pic>
      </p:grpSp>
      <p:pic>
        <p:nvPicPr>
          <p:cNvPr id="4" name="图形 3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06585" y="5041265"/>
            <a:ext cx="1518285" cy="16840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64615" y="1082675"/>
            <a:ext cx="1640205" cy="5238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/>
              <a:t>判对错</a:t>
            </a:r>
            <a:endParaRPr lang="zh-CN" altLang="en-US" sz="28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9"/>
          <a:srcRect l="17941" t="10545" r="19400" b="21077"/>
          <a:stretch>
            <a:fillRect/>
          </a:stretch>
        </p:blipFill>
        <p:spPr>
          <a:xfrm>
            <a:off x="1169670" y="2319020"/>
            <a:ext cx="2268220" cy="245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83038" y="2318703"/>
            <a:ext cx="2749928" cy="234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53935" y="2178050"/>
            <a:ext cx="3456000" cy="259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4945" y="4973955"/>
            <a:ext cx="1867535" cy="1402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zh-CN" altLang="en-US" sz="115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×</a:t>
            </a:r>
            <a:endParaRPr lang="zh-CN" altLang="en-US" sz="115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5465" y="5100955"/>
            <a:ext cx="1867535" cy="1402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zh-CN" altLang="en-US" sz="115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 sz="115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14755" y="4973955"/>
            <a:ext cx="1867535" cy="1402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noAutofit/>
          </a:bodyPr>
          <a:p>
            <a:pPr algn="ctr"/>
            <a:r>
              <a:rPr lang="zh-CN" altLang="en-US" sz="115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</a:rPr>
              <a:t>×</a:t>
            </a:r>
            <a:endParaRPr lang="zh-CN" altLang="en-US" sz="115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9" grpId="0"/>
      <p:bldP spid="9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形 1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68020" y="319405"/>
            <a:ext cx="2307590" cy="14090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0925" y="476885"/>
            <a:ext cx="1541780" cy="1094105"/>
          </a:xfrm>
        </p:spPr>
        <p:txBody>
          <a:bodyPr/>
          <a:p>
            <a:pPr algn="l">
              <a:lnSpc>
                <a:spcPct val="100000"/>
              </a:lnSpc>
              <a:buClrTx/>
              <a:buSzTx/>
              <a:buFontTx/>
            </a:pPr>
            <a:r>
              <a:rPr lang="zh-CN" altLang="en-US" sz="2800">
                <a:latin typeface="+mn-lt"/>
                <a:ea typeface="+mn-ea"/>
                <a:cs typeface="+mn-cs"/>
              </a:rPr>
              <a:t>说一说</a:t>
            </a:r>
            <a:endParaRPr lang="zh-CN" altLang="en-US" sz="2800"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3802380" y="3039745"/>
            <a:ext cx="4149090" cy="998855"/>
          </a:xfrm>
        </p:spPr>
        <p:txBody>
          <a:bodyPr vert="horz"/>
          <a:p>
            <a:r>
              <a:rPr lang="zh-CN" altLang="en-US" sz="3600"/>
              <a:t>怎么保护眼睛？</a:t>
            </a:r>
            <a:endParaRPr lang="zh-CN" altLang="en-US" sz="3600"/>
          </a:p>
        </p:txBody>
      </p:sp>
      <p:pic>
        <p:nvPicPr>
          <p:cNvPr id="5" name="图形 2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10980" y="1654810"/>
            <a:ext cx="3081020" cy="4959985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995964" flipH="1">
            <a:off x="491490" y="4587875"/>
            <a:ext cx="1849755" cy="19907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99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ontserrat Medium" panose="00000600000000000000" charset="0"/>
            </a:endParaRPr>
          </a:p>
        </p:txBody>
      </p:sp>
      <p:pic>
        <p:nvPicPr>
          <p:cNvPr id="5" name="图形 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形 10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5605" y="193675"/>
            <a:ext cx="2577465" cy="15735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1138" y="193675"/>
            <a:ext cx="11213305" cy="6531778"/>
            <a:chOff x="-10494962" y="193675"/>
            <a:chExt cx="11213305" cy="6531778"/>
          </a:xfrm>
        </p:grpSpPr>
        <p:pic>
          <p:nvPicPr>
            <p:cNvPr id="8" name="图形 7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66688" y="193675"/>
              <a:ext cx="485775" cy="552450"/>
            </a:xfrm>
            <a:prstGeom prst="rect">
              <a:avLst/>
            </a:prstGeom>
          </p:spPr>
        </p:pic>
        <p:pic>
          <p:nvPicPr>
            <p:cNvPr id="9" name="图形 8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73855" y="690904"/>
              <a:ext cx="344488" cy="391771"/>
            </a:xfrm>
            <a:prstGeom prst="rect">
              <a:avLst/>
            </a:prstGeom>
          </p:spPr>
        </p:pic>
        <p:pic>
          <p:nvPicPr>
            <p:cNvPr id="24" name="图形 23"/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-10494962" y="6173003"/>
              <a:ext cx="485775" cy="552450"/>
            </a:xfrm>
            <a:prstGeom prst="rect">
              <a:avLst/>
            </a:prstGeom>
          </p:spPr>
        </p:pic>
      </p:grpSp>
      <p:sp>
        <p:nvSpPr>
          <p:cNvPr id="40" name="矩形 39"/>
          <p:cNvSpPr/>
          <p:nvPr/>
        </p:nvSpPr>
        <p:spPr>
          <a:xfrm>
            <a:off x="540822" y="793619"/>
            <a:ext cx="466758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Montserrat Medium" panose="00000600000000000000" charset="0"/>
              </a:rPr>
              <a:t>预防近视措施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pic>
        <p:nvPicPr>
          <p:cNvPr id="3" name="图形 5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711180" y="5253990"/>
            <a:ext cx="1480820" cy="154051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6822556" y="5137177"/>
            <a:ext cx="1657350" cy="1657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多吃蔬菜</a:t>
            </a:r>
            <a:endParaRPr lang="zh-CN" altLang="en-US" sz="32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pic>
        <p:nvPicPr>
          <p:cNvPr id="4" name="图形 1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909118" y="1315515"/>
            <a:ext cx="3662070" cy="4248000"/>
          </a:xfrm>
          <a:prstGeom prst="rect">
            <a:avLst/>
          </a:prstGeom>
        </p:spPr>
      </p:pic>
      <p:pic>
        <p:nvPicPr>
          <p:cNvPr id="16" name="图形 1"/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404833" y="2013418"/>
            <a:ext cx="3803747" cy="374400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2126096" y="4960647"/>
            <a:ext cx="1657350" cy="1657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视力检查</a:t>
            </a:r>
            <a:endParaRPr lang="zh-CN" altLang="en-US" sz="32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602595" y="5244465"/>
            <a:ext cx="1589405" cy="165290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8717396" y="5087647"/>
            <a:ext cx="1657350" cy="1657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眼保健操</a:t>
            </a:r>
            <a:endParaRPr lang="zh-CN" altLang="en-US" sz="32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95641" y="5091457"/>
            <a:ext cx="1657350" cy="1657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远离手机</a:t>
            </a:r>
            <a:endParaRPr lang="zh-CN" altLang="en-US" sz="32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627380" y="972185"/>
            <a:ext cx="5728970" cy="3615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5090" y="445135"/>
            <a:ext cx="3361055" cy="450088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形 2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115675" y="5173345"/>
            <a:ext cx="1002030" cy="1614170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2295641" y="5091457"/>
            <a:ext cx="1657350" cy="1657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正确看书</a:t>
            </a:r>
            <a:endParaRPr lang="zh-CN" altLang="en-US" sz="32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076681" y="5091457"/>
            <a:ext cx="1657350" cy="16573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dirty="0">
                <a:solidFill>
                  <a:srgbClr val="FF99A8"/>
                </a:solidFill>
                <a:latin typeface="+mj-ea"/>
                <a:ea typeface="+mj-ea"/>
                <a:cs typeface="Montserrat Medium" panose="00000600000000000000" charset="0"/>
              </a:rPr>
              <a:t>用眼卫生</a:t>
            </a:r>
            <a:endParaRPr lang="zh-CN" altLang="en-US" sz="3200" dirty="0">
              <a:solidFill>
                <a:srgbClr val="FF99A8"/>
              </a:solidFill>
              <a:latin typeface="+mj-ea"/>
              <a:ea typeface="+mj-ea"/>
              <a:cs typeface="Montserrat Medium" panose="00000600000000000000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0235" y="961390"/>
            <a:ext cx="5323205" cy="4130675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016625" y="961390"/>
            <a:ext cx="5776595" cy="398081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455.70212598425195,&quot;left&quot;:48.05,&quot;top&quot;:75.7,&quot;width&quot;:880.55}"/>
</p:tagLst>
</file>

<file path=ppt/tags/tag2.xml><?xml version="1.0" encoding="utf-8"?>
<p:tagLst xmlns:p="http://schemas.openxmlformats.org/presentationml/2006/main">
  <p:tag name="KSO_WM_DIAGRAM_VIRTUALLY_FRAME" val="{&quot;height&quot;:455.70212598425195,&quot;left&quot;:48.05,&quot;top&quot;:75.7,&quot;width&quot;:880.55}"/>
</p:tagLst>
</file>

<file path=ppt/tags/tag3.xml><?xml version="1.0" encoding="utf-8"?>
<p:tagLst xmlns:p="http://schemas.openxmlformats.org/presentationml/2006/main">
  <p:tag name="COMMONDATA" val="eyJoZGlkIjoiNjgxYjk4YzA0ODM4MmZiMWI5OGE3MjBiMTFmMjJkNG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思源宋体 CN Heavy"/>
        <a:ea typeface="思源宋体 CN Heavy"/>
        <a:cs typeface=""/>
      </a:majorFont>
      <a:minorFont>
        <a:latin typeface="Montserrat Medium"/>
        <a:ea typeface="Montserrat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思源宋体 CN Heavy"/>
        <a:ea typeface="思源宋体 CN Heavy"/>
        <a:cs typeface=""/>
      </a:majorFont>
      <a:minorFont>
        <a:latin typeface="Montserrat Medium"/>
        <a:ea typeface="Montserrat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思源宋体 CN Heavy"/>
        <a:ea typeface="思源宋体 CN Heavy"/>
        <a:cs typeface=""/>
      </a:majorFont>
      <a:minorFont>
        <a:latin typeface="Montserrat Medium"/>
        <a:ea typeface="Montserrat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 Medium"/>
        <a:ea typeface=""/>
        <a:cs typeface=""/>
        <a:font script="Jpan" typeface="游ゴシック"/>
        <a:font script="Hang" typeface="맑은 고딕"/>
        <a:font script="Hans" typeface="Montserrat Medium"/>
        <a:font script="Hant" typeface="新細明體"/>
        <a:font script="Arab" typeface="Montserrat Medium"/>
        <a:font script="Hebr" typeface="Montserrat Medium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 Medium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ontserrat Medium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ontserrat Medium"/>
        <a:ea typeface=""/>
        <a:cs typeface=""/>
        <a:font script="Jpan" typeface="ＭＳ Ｐゴシック"/>
        <a:font script="Hang" typeface="맑은 고딕"/>
        <a:font script="Hans" typeface="Montserrat Medium"/>
        <a:font script="Hant" typeface="新細明體"/>
        <a:font script="Arab" typeface="Montserrat Medium"/>
        <a:font script="Hebr" typeface="Montserrat Medium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ontserrat Medium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WPS 演示</Application>
  <PresentationFormat>宽屏</PresentationFormat>
  <Paragraphs>80</Paragraphs>
  <Slides>12</Slides>
  <Notes>20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Montserrat Medium</vt:lpstr>
      <vt:lpstr>思源宋体 CN Heavy</vt:lpstr>
      <vt:lpstr>仿宋</vt:lpstr>
      <vt:lpstr>微软雅黑</vt:lpstr>
      <vt:lpstr>Arial Unicode MS</vt:lpstr>
      <vt:lpstr>Office 主题​​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说一说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王向青</cp:lastModifiedBy>
  <cp:revision>54</cp:revision>
  <dcterms:created xsi:type="dcterms:W3CDTF">2022-03-14T01:47:00Z</dcterms:created>
  <dcterms:modified xsi:type="dcterms:W3CDTF">2025-01-17T00:38:02Z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3A8041829D834041896B9F9C2C24984B_11</vt:lpwstr>
  </property>
  <property fmtid="{D5CDD505-2E9C-101B-9397-08002B2CF9AE}" pid="3" name="KSOProductBuildVer">
    <vt:lpwstr>2052-12.1.0.19770</vt:lpwstr>
  </property>
  <property fmtid="{D5CDD505-2E9C-101B-9397-08002B2CF9AE}" pid="4" name="KSOTemplateUUID">
    <vt:lpwstr>v1.0_mb_sCzjr39aFf0dUul2KeJIFg==</vt:lpwstr>
  </property>
</Properties>
</file>